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9" r:id="rId3"/>
    <p:sldId id="331" r:id="rId4"/>
    <p:sldId id="325" r:id="rId5"/>
    <p:sldId id="267" r:id="rId6"/>
    <p:sldId id="294" r:id="rId7"/>
    <p:sldId id="322" r:id="rId8"/>
    <p:sldId id="311" r:id="rId9"/>
    <p:sldId id="283" r:id="rId10"/>
    <p:sldId id="318" r:id="rId11"/>
    <p:sldId id="330" r:id="rId12"/>
    <p:sldId id="284" r:id="rId13"/>
    <p:sldId id="346" r:id="rId14"/>
    <p:sldId id="335" r:id="rId15"/>
    <p:sldId id="342" r:id="rId16"/>
    <p:sldId id="324" r:id="rId17"/>
    <p:sldId id="348" r:id="rId18"/>
    <p:sldId id="347" r:id="rId19"/>
    <p:sldId id="329" r:id="rId20"/>
  </p:sldIdLst>
  <p:sldSz cx="9144000" cy="6858000" type="screen4x3"/>
  <p:notesSz cx="7099300" cy="10223500"/>
  <p:defaultTextStyle>
    <a:defPPr>
      <a:defRPr lang="de-DE"/>
    </a:defPPr>
    <a:lvl1pPr algn="l" rtl="0" fontAlgn="base">
      <a:lnSpc>
        <a:spcPct val="50000"/>
      </a:lnSpc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50000"/>
      </a:lnSpc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50000"/>
      </a:lnSpc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50000"/>
      </a:lnSpc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50000"/>
      </a:lnSpc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66"/>
    <a:srgbClr val="FF5050"/>
    <a:srgbClr val="FF6600"/>
    <a:srgbClr val="FF9933"/>
    <a:srgbClr val="2F5EC7"/>
    <a:srgbClr val="2677C0"/>
    <a:srgbClr val="2B58BB"/>
    <a:srgbClr val="2E5CB8"/>
    <a:srgbClr val="306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380" y="-366"/>
      </p:cViewPr>
      <p:guideLst>
        <p:guide orient="horz" pos="243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1191073F-2719-4499-BB54-35A9C5530F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35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CA4D981-9D20-4551-9C25-D9CF706E58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2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36BDF7-BE4C-4A2C-8022-796BC1F6281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DF8C-3888-4232-B726-3C7402F933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71B6B-FEB3-4030-B487-D4FC350F52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56BC-F244-48C6-AC5D-3B230AE4E3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3A64-D6EB-438D-B0B5-5D6762C359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0396-368E-41A2-A944-5208C9C0BA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0030" y="1543880"/>
            <a:ext cx="8229600" cy="585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AE3E-3E5B-42EB-A4FD-2056FB50FE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9552" y="112474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45E9-2E53-4E2A-A93A-0316CA7C4F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3E80-4AF6-4629-AE61-F4C8786FAD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4B5E-D9F0-4C26-9EFD-A66FFBE203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C799-389C-449B-BDDD-1FEAEDD23F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4E6B-0C2A-43C4-A8A4-FC5D1C8703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2C96-0B7C-4E18-8911-A608C58AC9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AF99-1BD3-4C28-A668-DBFA5A49A8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ED70-8D60-4C54-8E1A-702F0A0F0D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1449-6F17-43CB-ACB7-16221A9BF8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4899723-B44C-4EBC-B5A7-5EC8C17E11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50" y="6092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750" y="6308725"/>
            <a:ext cx="3527425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540990" y="749300"/>
            <a:ext cx="8241060" cy="0"/>
          </a:xfrm>
          <a:prstGeom prst="line">
            <a:avLst/>
          </a:prstGeom>
          <a:noFill/>
          <a:ln w="15875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66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6296" y="116762"/>
            <a:ext cx="1512168" cy="6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652963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 smtClean="0"/>
              <a:t>Presented by: Malcolm Earp </a:t>
            </a:r>
            <a:endParaRPr lang="en-GB" dirty="0" smtClean="0"/>
          </a:p>
          <a:p>
            <a:pPr eaLnBrk="1" hangingPunct="1"/>
            <a:r>
              <a:rPr lang="en-GB" dirty="0"/>
              <a:t>a</a:t>
            </a:r>
            <a:r>
              <a:rPr lang="en-GB" dirty="0" smtClean="0"/>
              <a:t>nd ….Dr. Horstmeyer</a:t>
            </a:r>
            <a:r>
              <a:rPr lang="en-GB" dirty="0" smtClean="0"/>
              <a:t> </a:t>
            </a:r>
            <a:endParaRPr lang="en-GB" dirty="0" smtClean="0"/>
          </a:p>
          <a:p>
            <a:pPr eaLnBrk="1" hangingPunct="1"/>
            <a:r>
              <a:rPr lang="en-GB" dirty="0" smtClean="0"/>
              <a:t>			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211638" y="2803525"/>
            <a:ext cx="2520950" cy="10398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95288" y="6021388"/>
            <a:ext cx="8497887" cy="720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8113"/>
            <a:ext cx="8891588" cy="333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5288" y="6021388"/>
            <a:ext cx="86042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88" y="3475038"/>
            <a:ext cx="7199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MOTOR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8" y="1267395"/>
            <a:ext cx="2160860" cy="216086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1507" name="Picture 15" descr="Bremsanlage-041118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488" y="1267395"/>
            <a:ext cx="3744912" cy="22320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4238"/>
            <a:ext cx="2233612" cy="191452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108" y="4233763"/>
            <a:ext cx="3743325" cy="1930400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0371" y="486552"/>
            <a:ext cx="3543984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Extended Application</a:t>
            </a:r>
            <a:endParaRPr lang="en-GB" sz="2800" dirty="0"/>
          </a:p>
        </p:txBody>
      </p:sp>
      <p:sp>
        <p:nvSpPr>
          <p:cNvPr id="13" name="Pfeil nach rechts 12"/>
          <p:cNvSpPr/>
          <p:nvPr/>
        </p:nvSpPr>
        <p:spPr bwMode="auto">
          <a:xfrm>
            <a:off x="3923928" y="1700808"/>
            <a:ext cx="72008" cy="2880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858" y="3068960"/>
            <a:ext cx="720483" cy="36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733256"/>
            <a:ext cx="720483" cy="36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7161" y="5733256"/>
            <a:ext cx="720483" cy="36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051720" y="3068960"/>
            <a:ext cx="864096" cy="360040"/>
            <a:chOff x="541448" y="1368961"/>
            <a:chExt cx="1397148" cy="628306"/>
          </a:xfrm>
        </p:grpSpPr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1448" y="1368961"/>
              <a:ext cx="1236004" cy="53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1753809" y="1697039"/>
              <a:ext cx="184787" cy="30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pic>
        <p:nvPicPr>
          <p:cNvPr id="22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840" y="-10142"/>
            <a:ext cx="1502768" cy="7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97354"/>
            <a:ext cx="2821606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Easy to Interpret</a:t>
            </a:r>
          </a:p>
        </p:txBody>
      </p:sp>
      <p:pic>
        <p:nvPicPr>
          <p:cNvPr id="26627" name="Picture 2" descr="C:\DATA\MOTORcheckUP\Test Brochure Images\Fluidcheckup test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67865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840" y="-10142"/>
            <a:ext cx="1502768" cy="7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98" name="Picture 38" descr="Türke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4915" y="1122363"/>
            <a:ext cx="3529013" cy="50355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Russlan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3913" y="1122363"/>
            <a:ext cx="3502025" cy="49974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8" name="Picture 28" descr="Gebrauchsmuster Urkund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051050" y="1122363"/>
            <a:ext cx="3632200" cy="4997450"/>
          </a:xfrm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06775" y="1112838"/>
            <a:ext cx="3492500" cy="4979987"/>
            <a:chOff x="3406771" y="1113341"/>
            <a:chExt cx="3493030" cy="4979484"/>
          </a:xfrm>
        </p:grpSpPr>
        <p:pic>
          <p:nvPicPr>
            <p:cNvPr id="27657" name="Picture 18" descr="Patenturkund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6771" y="1113341"/>
              <a:ext cx="3493030" cy="49794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7658" name="Picture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771" y="1125538"/>
              <a:ext cx="1309245" cy="6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95" name="Picture 35" descr="TÜV_Zertifikat_deuts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48064" y="1120775"/>
            <a:ext cx="3519488" cy="5013325"/>
          </a:xfrm>
          <a:noFill/>
          <a:ln>
            <a:solidFill>
              <a:srgbClr val="2F5EC7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0894" y="1844824"/>
            <a:ext cx="6267450" cy="406241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en-GB" sz="2000" dirty="0"/>
          </a:p>
          <a:p>
            <a:pPr>
              <a:lnSpc>
                <a:spcPct val="150000"/>
              </a:lnSpc>
              <a:defRPr/>
            </a:pPr>
            <a:r>
              <a:rPr lang="en-GB" sz="2000" dirty="0"/>
              <a:t>Unique 3 stage treatment process</a:t>
            </a:r>
          </a:p>
          <a:p>
            <a:pPr marL="800100" lvl="1" indent="-342900">
              <a:lnSpc>
                <a:spcPct val="150000"/>
              </a:lnSpc>
              <a:buFontTx/>
              <a:buBlip>
                <a:blip r:embed="rId8"/>
              </a:buBlip>
              <a:defRPr/>
            </a:pPr>
            <a:r>
              <a:rPr lang="en-GB" sz="1800" dirty="0"/>
              <a:t>Makes possible Fuel and Water/Glycol identification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/>
              <a:t>Full certification by the TŰV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/>
              <a:t>Full European Patent Granted</a:t>
            </a:r>
          </a:p>
          <a:p>
            <a:pPr marL="800100" lvl="1" indent="-342900">
              <a:lnSpc>
                <a:spcPct val="150000"/>
              </a:lnSpc>
              <a:buFontTx/>
              <a:buBlip>
                <a:blip r:embed="rId8"/>
              </a:buBlip>
              <a:defRPr/>
            </a:pPr>
            <a:r>
              <a:rPr lang="en-GB" sz="1800" dirty="0"/>
              <a:t>Counter claims rejected</a:t>
            </a:r>
          </a:p>
          <a:p>
            <a:pPr marL="800100" lvl="1" indent="-342900">
              <a:lnSpc>
                <a:spcPct val="150000"/>
              </a:lnSpc>
              <a:buFontTx/>
              <a:buBlip>
                <a:blip r:embed="rId8"/>
              </a:buBlip>
              <a:defRPr/>
            </a:pPr>
            <a:r>
              <a:rPr lang="en-GB" sz="1800" dirty="0"/>
              <a:t>Other non-EU market patents granted</a:t>
            </a:r>
          </a:p>
          <a:p>
            <a:pPr lvl="1">
              <a:defRPr/>
            </a:pP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480" y="507736"/>
            <a:ext cx="4451860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Quality, Authenticity and IP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hteck 3"/>
          <p:cNvSpPr>
            <a:spLocks noGrp="1" noChangeArrowheads="1"/>
          </p:cNvSpPr>
          <p:nvPr>
            <p:ph type="body" idx="4294967295"/>
          </p:nvPr>
        </p:nvSpPr>
        <p:spPr>
          <a:xfrm>
            <a:off x="326717" y="1125538"/>
            <a:ext cx="7632700" cy="32385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de-DE" sz="2800" b="1" dirty="0" smtClean="0">
                <a:solidFill>
                  <a:srgbClr val="FF0000"/>
                </a:solidFill>
              </a:rPr>
              <a:t>X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Laboratory analysis 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>
                <a:ea typeface="+mn-ea"/>
                <a:cs typeface="+mn-cs"/>
              </a:rPr>
              <a:t>Expensive and time-consuming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>
                <a:ea typeface="+mn-ea"/>
                <a:cs typeface="+mn-cs"/>
              </a:rPr>
              <a:t>Results take several days 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>
                <a:ea typeface="+mn-ea"/>
                <a:cs typeface="+mn-cs"/>
              </a:rPr>
              <a:t>Complicated report</a:t>
            </a:r>
          </a:p>
          <a:p>
            <a:pPr marL="57150" indent="0" eaLnBrk="1" hangingPunct="1">
              <a:lnSpc>
                <a:spcPct val="114000"/>
              </a:lnSpc>
              <a:spcBef>
                <a:spcPts val="3000"/>
              </a:spcBef>
              <a:buClr>
                <a:schemeClr val="tx1"/>
              </a:buClr>
              <a:buFontTx/>
              <a:buNone/>
              <a:defRPr/>
            </a:pPr>
            <a:r>
              <a:rPr lang="de-DE" sz="2800" b="1" dirty="0" smtClean="0">
                <a:solidFill>
                  <a:srgbClr val="FF0000"/>
                </a:solidFill>
              </a:rPr>
              <a:t>X </a:t>
            </a:r>
            <a:r>
              <a:rPr lang="de-DE" sz="2800" b="1" dirty="0" smtClean="0"/>
              <a:t>Oil </a:t>
            </a:r>
            <a:r>
              <a:rPr lang="de-DE" sz="2800" b="1" dirty="0"/>
              <a:t>checks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>
                <a:ea typeface="+mn-ea"/>
                <a:cs typeface="+mn-cs"/>
              </a:rPr>
              <a:t>Just oil </a:t>
            </a:r>
            <a:r>
              <a:rPr lang="de-DE" sz="2400" dirty="0" smtClean="0">
                <a:ea typeface="+mn-ea"/>
                <a:cs typeface="+mn-cs"/>
              </a:rPr>
              <a:t>condition - Can‘t </a:t>
            </a:r>
            <a:r>
              <a:rPr lang="de-DE" sz="2400" dirty="0">
                <a:ea typeface="+mn-ea"/>
                <a:cs typeface="+mn-cs"/>
              </a:rPr>
              <a:t>identify </a:t>
            </a:r>
            <a:r>
              <a:rPr lang="de-DE" sz="2400" dirty="0" smtClean="0">
                <a:ea typeface="+mn-ea"/>
                <a:cs typeface="+mn-cs"/>
              </a:rPr>
              <a:t>coolant/fuel in oil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 smtClean="0">
                <a:ea typeface="+mn-ea"/>
                <a:cs typeface="+mn-cs"/>
              </a:rPr>
              <a:t>Potential patent violations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x"/>
              <a:defRPr/>
            </a:pPr>
            <a:r>
              <a:rPr lang="de-DE" sz="2400" dirty="0" smtClean="0">
                <a:ea typeface="+mn-ea"/>
                <a:cs typeface="+mn-cs"/>
              </a:rPr>
              <a:t>High risk of undermining high margin oil changes</a:t>
            </a:r>
            <a:endParaRPr lang="de-DE" sz="2400" dirty="0">
              <a:ea typeface="+mn-ea"/>
              <a:cs typeface="+mn-cs"/>
            </a:endParaRPr>
          </a:p>
          <a:p>
            <a:pPr marL="57150" indent="0" eaLnBrk="1" hangingPunct="1">
              <a:lnSpc>
                <a:spcPct val="114000"/>
              </a:lnSpc>
              <a:buClr>
                <a:schemeClr val="tx1"/>
              </a:buClr>
              <a:buFontTx/>
              <a:buNone/>
              <a:defRPr/>
            </a:pPr>
            <a:endParaRPr lang="de-DE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2832" y="476672"/>
            <a:ext cx="2105063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Competition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2" y="521384"/>
            <a:ext cx="3860352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Positive Business </a:t>
            </a:r>
            <a:r>
              <a:rPr lang="en-GB" sz="2800" dirty="0"/>
              <a:t>case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-95536" y="911270"/>
            <a:ext cx="8480425" cy="5146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dirty="0">
                <a:latin typeface="+mn-lt"/>
              </a:rPr>
              <a:t>Vehicle Health Check and DIAGNOSIS process</a:t>
            </a:r>
          </a:p>
          <a:p>
            <a:pPr marL="1257300" lvl="2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sz="2000" dirty="0">
                <a:latin typeface="+mn-lt"/>
              </a:rPr>
              <a:t>Think... blood test, like </a:t>
            </a:r>
            <a:r>
              <a:rPr lang="en-GB" sz="2000" dirty="0">
                <a:latin typeface="+mn-lt"/>
              </a:rPr>
              <a:t>Cholesterol check</a:t>
            </a:r>
            <a:endParaRPr lang="de-DE" sz="2000" dirty="0">
              <a:latin typeface="+mn-lt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dirty="0">
                <a:latin typeface="+mn-lt"/>
              </a:rPr>
              <a:t>Generate Additional Repair Sales</a:t>
            </a:r>
          </a:p>
          <a:p>
            <a:pPr marL="1257300" lvl="2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sz="2000" dirty="0">
                <a:latin typeface="+mn-lt"/>
              </a:rPr>
              <a:t>Don‘t give the customer a reason not to change the oil</a:t>
            </a:r>
          </a:p>
          <a:p>
            <a:pPr marL="1257300" lvl="2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sz="2000" dirty="0">
                <a:latin typeface="+mn-lt"/>
              </a:rPr>
              <a:t>Sell engine/component  investigation, and repair</a:t>
            </a:r>
            <a:endParaRPr lang="de-DE" dirty="0">
              <a:latin typeface="+mn-lt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dirty="0">
                <a:latin typeface="+mn-lt"/>
              </a:rPr>
              <a:t>Give Customer Peace of Mind</a:t>
            </a:r>
          </a:p>
          <a:p>
            <a:pPr marL="1257300" lvl="2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sz="2000" dirty="0">
                <a:latin typeface="+mn-lt"/>
              </a:rPr>
              <a:t>Build into warranty and service loyalty plan</a:t>
            </a:r>
          </a:p>
          <a:p>
            <a:pPr marL="1257300" lvl="2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sz="2000" dirty="0">
                <a:latin typeface="+mn-lt"/>
              </a:rPr>
              <a:t>Joint marketing promotion with Fuel Retailer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de-DE" dirty="0">
                <a:latin typeface="+mn-lt"/>
              </a:rPr>
              <a:t>The research....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196975"/>
            <a:ext cx="4152900" cy="333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1208088"/>
            <a:ext cx="4143375" cy="332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6600" y="497856"/>
            <a:ext cx="703929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Castrol</a:t>
            </a:r>
            <a:r>
              <a:rPr lang="en-GB" sz="2800" dirty="0" smtClean="0"/>
              <a:t> </a:t>
            </a:r>
            <a:r>
              <a:rPr lang="en-GB" sz="2800" dirty="0" smtClean="0"/>
              <a:t>GTÜ </a:t>
            </a:r>
            <a:r>
              <a:rPr lang="en-GB" sz="2800" dirty="0"/>
              <a:t>Research </a:t>
            </a:r>
            <a:r>
              <a:rPr lang="en-GB" sz="2000" dirty="0"/>
              <a:t>(Germany 2011 </a:t>
            </a:r>
            <a:r>
              <a:rPr lang="en-GB" sz="2000" dirty="0" smtClean="0"/>
              <a:t>- 3yr</a:t>
            </a:r>
            <a:r>
              <a:rPr lang="en-GB" sz="2000" dirty="0"/>
              <a:t>+ PVs)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217488" y="919163"/>
            <a:ext cx="7947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/>
              <a:t>GTÜ - third largest technical vehicle inspection (MOT) organisation in Germany </a:t>
            </a: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314325" y="4652963"/>
            <a:ext cx="7550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If applied to the UK 3yr+ passenger car parc of 25,466,579 </a:t>
            </a:r>
            <a:r>
              <a:rPr lang="en-GB" sz="1200"/>
              <a:t>(Mostly Private) </a:t>
            </a:r>
            <a:r>
              <a:rPr lang="en-GB" sz="1100"/>
              <a:t>(SMMT 2012)</a:t>
            </a:r>
          </a:p>
        </p:txBody>
      </p:sp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323850" y="4870450"/>
            <a:ext cx="63896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If applied to the UK 2yr+ LCV parc of 3.052,660 </a:t>
            </a:r>
            <a:r>
              <a:rPr lang="en-GB" sz="1200"/>
              <a:t>(Mostly SME) </a:t>
            </a:r>
            <a:r>
              <a:rPr lang="en-GB" sz="1100"/>
              <a:t>(SMMT 2012)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5140325"/>
            <a:ext cx="4154487" cy="89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6613" y="5157788"/>
            <a:ext cx="4121150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0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600" y="500200"/>
            <a:ext cx="486222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Service </a:t>
            </a:r>
            <a:r>
              <a:rPr lang="en-GB" sz="2800" dirty="0"/>
              <a:t>Opportunity – </a:t>
            </a:r>
            <a:r>
              <a:rPr lang="en-GB" sz="2800" dirty="0" smtClean="0"/>
              <a:t>Engine</a:t>
            </a:r>
            <a:endParaRPr lang="en-GB" sz="2800" dirty="0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24744"/>
            <a:ext cx="29146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7135" y="4276253"/>
            <a:ext cx="8482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MOTORcheckUP health check encourages regular preventative maintenance to avoid big repair costs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Encourages regular </a:t>
            </a:r>
            <a:r>
              <a:rPr lang="en-GB" dirty="0" smtClean="0"/>
              <a:t>service 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" y="1108422"/>
            <a:ext cx="5454939" cy="27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600" y="500200"/>
            <a:ext cx="5988114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Service </a:t>
            </a:r>
            <a:r>
              <a:rPr lang="en-GB" sz="2800" dirty="0"/>
              <a:t>Opportunity – </a:t>
            </a:r>
            <a:r>
              <a:rPr lang="en-GB" sz="2800" dirty="0" smtClean="0"/>
              <a:t>Brakes &amp; PAS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7135" y="4758243"/>
            <a:ext cx="8482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MOTORcheckUP health check encourages regular preventative maintenance to avoid big repair costs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Encourages regular service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1" y="8367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MCU research shows 40% of vehicles 5+ years need fluid change or have problems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69" y="1821160"/>
            <a:ext cx="2735796" cy="18238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7" y="1772816"/>
            <a:ext cx="542308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6" y="835869"/>
            <a:ext cx="2489216" cy="18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600" y="500200"/>
            <a:ext cx="3879845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Test options for </a:t>
            </a:r>
            <a:r>
              <a:rPr lang="en-GB" sz="2800" dirty="0" err="1" smtClean="0"/>
              <a:t>KwikFit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49674" y="6237312"/>
            <a:ext cx="369027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4" y="2802930"/>
            <a:ext cx="2253090" cy="150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923196"/>
            <a:ext cx="48558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50-Test pack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Simple single 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Suits tyre fitting centres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No record / interpretation for customer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708920"/>
            <a:ext cx="47003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Single-Test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Simple single 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Customer has record / interpretation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Marketing possibilities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485887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Maxi-Test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Engine oil and brake fluid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Complete Health Check for vehicles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Customer has record / interpretation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 smtClean="0"/>
              <a:t>Application at larger branches with Master Techs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6" y="4437112"/>
            <a:ext cx="1463427" cy="212895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0248" y="464234"/>
            <a:ext cx="1822935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smtClean="0"/>
              <a:t>Summary </a:t>
            </a:r>
            <a:endParaRPr lang="en-GB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397704"/>
            <a:ext cx="8352928" cy="396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Unique product with high stand-alone sales potential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Drives highly profitable x-sell in the core business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Avoids „revenue depletion“ of „ simple oil quality tests“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P</a:t>
            </a:r>
            <a:r>
              <a:rPr lang="de-DE" dirty="0" smtClean="0"/>
              <a:t>otential to drive additional service revenue form insurance/warranty business whilst reducing claims risk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</a:t>
            </a:r>
            <a:r>
              <a:rPr lang="de-DE" dirty="0" smtClean="0"/>
              <a:t>trengthen customer trust and KwikFit brand loyalty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90525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400" dirty="0" smtClean="0"/>
              <a:t>MOTORcheckUP &amp; FLUIDcheckUP product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000" dirty="0" smtClean="0"/>
              <a:t>Company background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000" dirty="0" smtClean="0"/>
              <a:t>How it works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000" dirty="0" smtClean="0"/>
              <a:t>Why it is unique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400" dirty="0" smtClean="0"/>
              <a:t>The </a:t>
            </a:r>
            <a:r>
              <a:rPr lang="en-GB" sz="2400" dirty="0"/>
              <a:t>B</a:t>
            </a:r>
            <a:r>
              <a:rPr lang="en-GB" sz="2400" dirty="0" smtClean="0"/>
              <a:t>usiness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320" y="483706"/>
            <a:ext cx="1425390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888" y="723760"/>
            <a:ext cx="8450262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/>
              <a:t>              vehicle diagnosis - not just an oil condition check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000" dirty="0" smtClean="0"/>
              <a:t>Checks Coolant and Fuel contamination in Oil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000" dirty="0" smtClean="0"/>
              <a:t>Diagnoses faults with the engine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000" dirty="0" smtClean="0"/>
              <a:t>Scale 1 &gt; 10 analysis - suggests remedies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000" dirty="0" smtClean="0"/>
              <a:t>Plus                 for Transmission, Power Steering, Brakes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GB" sz="2400" dirty="0" smtClean="0"/>
              <a:t>One drop of oil </a:t>
            </a:r>
            <a:r>
              <a:rPr lang="en-GB" sz="2400" dirty="0"/>
              <a:t>to detect </a:t>
            </a:r>
            <a:r>
              <a:rPr lang="en-GB" sz="2400" dirty="0" smtClean="0"/>
              <a:t>contaminants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n-GB" sz="2400" dirty="0" smtClean="0"/>
              <a:t>German made, </a:t>
            </a:r>
            <a:r>
              <a:rPr lang="en-GB" sz="2400" dirty="0"/>
              <a:t>Tested, approved &amp; endorsed by </a:t>
            </a:r>
            <a:r>
              <a:rPr lang="en-GB" sz="2400" dirty="0" smtClean="0"/>
              <a:t>the TÜV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n-GB" sz="2400" dirty="0" smtClean="0"/>
              <a:t>EU and international patent protected</a:t>
            </a:r>
            <a:endParaRPr lang="de-DE" sz="2400" dirty="0"/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/>
              <a:t>Inexpensive fast, reliable and easy to interpret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solidFill>
                  <a:srgbClr val="0070C0"/>
                </a:solidFill>
              </a:rPr>
              <a:t>Easily tailored to exact requirements of </a:t>
            </a:r>
            <a:r>
              <a:rPr lang="en-GB" sz="2400" dirty="0" err="1" smtClean="0">
                <a:solidFill>
                  <a:srgbClr val="0070C0"/>
                </a:solidFill>
              </a:rPr>
              <a:t>KwikFit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GB" sz="2400" dirty="0"/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098" y="2890767"/>
            <a:ext cx="1008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540990" y="749300"/>
            <a:ext cx="8241060" cy="0"/>
          </a:xfrm>
          <a:prstGeom prst="line">
            <a:avLst/>
          </a:prstGeom>
          <a:noFill/>
          <a:ln w="15875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66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3"/>
          <p:cNvSpPr txBox="1"/>
          <p:nvPr/>
        </p:nvSpPr>
        <p:spPr>
          <a:xfrm>
            <a:off x="426600" y="490320"/>
            <a:ext cx="2584362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Product outline</a:t>
            </a:r>
            <a:endParaRPr lang="en-GB" sz="2800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41928" y="803304"/>
            <a:ext cx="1396724" cy="629612"/>
            <a:chOff x="541448" y="1368961"/>
            <a:chExt cx="1397148" cy="628306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448" y="1368961"/>
              <a:ext cx="1236004" cy="53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1753809" y="1697039"/>
              <a:ext cx="184787" cy="30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52" y="494088"/>
            <a:ext cx="3382657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Company Structure </a:t>
            </a:r>
          </a:p>
        </p:txBody>
      </p: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2918482" y="1368426"/>
            <a:ext cx="2063507" cy="577547"/>
            <a:chOff x="541448" y="1368961"/>
            <a:chExt cx="2064133" cy="576349"/>
          </a:xfrm>
        </p:grpSpPr>
        <p:pic>
          <p:nvPicPr>
            <p:cNvPr id="34835" name="Pictur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448" y="1368961"/>
              <a:ext cx="1236004" cy="53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6" name="TextBox 7"/>
            <p:cNvSpPr txBox="1">
              <a:spLocks noChangeArrowheads="1"/>
            </p:cNvSpPr>
            <p:nvPr/>
          </p:nvSpPr>
          <p:spPr bwMode="auto">
            <a:xfrm>
              <a:off x="1753808" y="1697040"/>
              <a:ext cx="851773" cy="248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/>
                <a:t>GmbH</a:t>
              </a:r>
            </a:p>
          </p:txBody>
        </p:sp>
      </p:grp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1956621" y="2699667"/>
            <a:ext cx="4198585" cy="24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/>
              <a:t>Exclusive Distribution </a:t>
            </a:r>
            <a:r>
              <a:rPr lang="en-GB" sz="1800" dirty="0" smtClean="0"/>
              <a:t>Rights in UK/Eire</a:t>
            </a:r>
            <a:endParaRPr lang="en-GB" sz="1800" dirty="0"/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3852021" y="4706714"/>
            <a:ext cx="542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JV</a:t>
            </a:r>
          </a:p>
        </p:txBody>
      </p:sp>
      <p:pic>
        <p:nvPicPr>
          <p:cNvPr id="3482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233" y="4344764"/>
            <a:ext cx="2171700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129" y="4370164"/>
            <a:ext cx="219551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4571158" y="5067076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i="1" dirty="0"/>
              <a:t>Independent Motor Parts wholesaler </a:t>
            </a:r>
          </a:p>
        </p:txBody>
      </p:sp>
      <p:sp>
        <p:nvSpPr>
          <p:cNvPr id="34825" name="TextBox 14"/>
          <p:cNvSpPr txBox="1">
            <a:spLocks noChangeArrowheads="1"/>
          </p:cNvSpPr>
          <p:nvPr/>
        </p:nvSpPr>
        <p:spPr bwMode="auto">
          <a:xfrm>
            <a:off x="1691433" y="5067076"/>
            <a:ext cx="1800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i="1"/>
              <a:t>Anglo/German automotive consultancy</a:t>
            </a:r>
          </a:p>
        </p:txBody>
      </p:sp>
      <p:grpSp>
        <p:nvGrpSpPr>
          <p:cNvPr id="34826" name="Group 15"/>
          <p:cNvGrpSpPr>
            <a:grpSpLocks/>
          </p:cNvGrpSpPr>
          <p:nvPr/>
        </p:nvGrpSpPr>
        <p:grpSpPr bwMode="auto">
          <a:xfrm>
            <a:off x="3142433" y="3140970"/>
            <a:ext cx="1718024" cy="576719"/>
            <a:chOff x="541448" y="1368961"/>
            <a:chExt cx="1717462" cy="576976"/>
          </a:xfrm>
        </p:grpSpPr>
        <p:pic>
          <p:nvPicPr>
            <p:cNvPr id="34833" name="Picture 1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448" y="1368961"/>
              <a:ext cx="1236004" cy="53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TextBox 17"/>
            <p:cNvSpPr txBox="1">
              <a:spLocks noChangeArrowheads="1"/>
            </p:cNvSpPr>
            <p:nvPr/>
          </p:nvSpPr>
          <p:spPr bwMode="auto">
            <a:xfrm>
              <a:off x="1753808" y="1697040"/>
              <a:ext cx="505102" cy="248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 smtClean="0"/>
                <a:t>UK</a:t>
              </a:r>
              <a:endParaRPr lang="en-GB" sz="1800" dirty="0"/>
            </a:p>
          </p:txBody>
        </p:sp>
      </p:grpSp>
      <p:sp>
        <p:nvSpPr>
          <p:cNvPr id="34828" name="Oval 2"/>
          <p:cNvSpPr>
            <a:spLocks noChangeArrowheads="1"/>
          </p:cNvSpPr>
          <p:nvPr/>
        </p:nvSpPr>
        <p:spPr bwMode="auto">
          <a:xfrm>
            <a:off x="-23737" y="1697038"/>
            <a:ext cx="630238" cy="4365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829" name="Oval 4"/>
          <p:cNvSpPr>
            <a:spLocks noChangeArrowheads="1"/>
          </p:cNvSpPr>
          <p:nvPr/>
        </p:nvSpPr>
        <p:spPr bwMode="auto">
          <a:xfrm>
            <a:off x="3578971" y="4308251"/>
            <a:ext cx="1089025" cy="9747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830" name="Rectangle 6"/>
          <p:cNvSpPr>
            <a:spLocks noChangeArrowheads="1"/>
          </p:cNvSpPr>
          <p:nvPr/>
        </p:nvSpPr>
        <p:spPr bwMode="auto">
          <a:xfrm>
            <a:off x="822401" y="1557338"/>
            <a:ext cx="504825" cy="5762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831" name="Rectangle 11"/>
          <p:cNvSpPr>
            <a:spLocks noChangeArrowheads="1"/>
          </p:cNvSpPr>
          <p:nvPr/>
        </p:nvSpPr>
        <p:spPr bwMode="auto">
          <a:xfrm>
            <a:off x="103263" y="5146005"/>
            <a:ext cx="3111500" cy="803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832" name="Oval 2"/>
          <p:cNvSpPr>
            <a:spLocks noChangeArrowheads="1"/>
          </p:cNvSpPr>
          <p:nvPr/>
        </p:nvSpPr>
        <p:spPr bwMode="auto">
          <a:xfrm>
            <a:off x="3852021" y="4563839"/>
            <a:ext cx="542925" cy="5270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" name="Textfeld 20"/>
          <p:cNvSpPr txBox="1"/>
          <p:nvPr/>
        </p:nvSpPr>
        <p:spPr>
          <a:xfrm>
            <a:off x="5392345" y="1124744"/>
            <a:ext cx="285206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1400" i="1" dirty="0"/>
              <a:t> German </a:t>
            </a:r>
            <a:r>
              <a:rPr lang="de-DE" sz="1400" i="1" dirty="0" smtClean="0"/>
              <a:t>company</a:t>
            </a:r>
            <a:endParaRPr lang="de-DE" sz="1400" i="1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1400" i="1" dirty="0"/>
              <a:t> Private ownership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1400" i="1" dirty="0"/>
              <a:t> Founded in </a:t>
            </a:r>
            <a:r>
              <a:rPr lang="de-DE" sz="1400" i="1" dirty="0" smtClean="0"/>
              <a:t>2006</a:t>
            </a:r>
            <a:endParaRPr lang="de-DE" sz="1400" i="1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de-DE" sz="1400" i="1" dirty="0"/>
              <a:t> International launch end of 2012</a:t>
            </a:r>
          </a:p>
        </p:txBody>
      </p:sp>
      <p:sp>
        <p:nvSpPr>
          <p:cNvPr id="24" name="Pfeil nach unten 23"/>
          <p:cNvSpPr/>
          <p:nvPr/>
        </p:nvSpPr>
        <p:spPr bwMode="auto">
          <a:xfrm>
            <a:off x="3838272" y="1988840"/>
            <a:ext cx="432048" cy="368082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 flipH="1">
            <a:off x="2664289" y="3789040"/>
            <a:ext cx="1296144" cy="504056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238585" y="3789040"/>
            <a:ext cx="1296144" cy="504056"/>
          </a:xfrm>
          <a:prstGeom prst="lin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6" descr="Ti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624530" cy="5255989"/>
          </a:xfrm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441967" y="501639"/>
            <a:ext cx="614302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 smtClean="0"/>
              <a:t>The core product – customer benefits</a:t>
            </a:r>
            <a:endParaRPr lang="en-GB" sz="2800" dirty="0"/>
          </a:p>
        </p:txBody>
      </p:sp>
      <p:sp>
        <p:nvSpPr>
          <p:cNvPr id="7" name="Rechteck 6"/>
          <p:cNvSpPr/>
          <p:nvPr/>
        </p:nvSpPr>
        <p:spPr>
          <a:xfrm>
            <a:off x="4283968" y="1024275"/>
            <a:ext cx="4860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buFontTx/>
              <a:buBlip>
                <a:blip r:embed="rId3"/>
              </a:buBlip>
              <a:defRPr/>
            </a:pPr>
            <a:r>
              <a:rPr lang="en-GB" sz="2000" dirty="0" smtClean="0"/>
              <a:t>Inexpensive proposition to keep vehicle healthy and justifies regular servicing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Tx/>
              <a:buBlip>
                <a:blip r:embed="rId3"/>
              </a:buBlip>
              <a:defRPr/>
            </a:pPr>
            <a:r>
              <a:rPr lang="en-GB" sz="2000" dirty="0" smtClean="0"/>
              <a:t> </a:t>
            </a:r>
            <a:r>
              <a:rPr lang="en-GB" sz="2000" dirty="0"/>
              <a:t>S</a:t>
            </a:r>
            <a:r>
              <a:rPr lang="en-GB" sz="2000" dirty="0" smtClean="0"/>
              <a:t>olution for heavy duty fleet applications where break-down incurs high risk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Tx/>
              <a:buBlip>
                <a:blip r:embed="rId3"/>
              </a:buBlip>
              <a:defRPr/>
            </a:pPr>
            <a:r>
              <a:rPr lang="en-GB" sz="2000" dirty="0" smtClean="0"/>
              <a:t> Heavily supports warranty proposition</a:t>
            </a: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Blip>
                <a:blip r:embed="rId3"/>
              </a:buBlip>
              <a:defRPr/>
            </a:pPr>
            <a:r>
              <a:rPr lang="en-GB" sz="2000" dirty="0"/>
              <a:t> The fair-minded x-sell opportunity </a:t>
            </a:r>
            <a:endParaRPr lang="de-DE" sz="2000" dirty="0"/>
          </a:p>
          <a:p>
            <a:pPr eaLnBrk="1" hangingPunct="1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Tx/>
              <a:buBlip>
                <a:blip r:embed="rId3"/>
              </a:buBlip>
              <a:defRPr/>
            </a:pPr>
            <a:r>
              <a:rPr lang="en-GB" sz="2000" dirty="0"/>
              <a:t> </a:t>
            </a:r>
            <a:r>
              <a:rPr lang="en-GB" sz="2000" dirty="0" smtClean="0"/>
              <a:t>An ultimate booster of customer trust  inspection services</a:t>
            </a: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Blip>
                <a:blip r:embed="rId3"/>
              </a:buBlip>
              <a:defRPr/>
            </a:pPr>
            <a:r>
              <a:rPr lang="en-GB" sz="2000" dirty="0"/>
              <a:t> A “must do” check for used car buyer – and a value driver for used car seller!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st_öffn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90663"/>
            <a:ext cx="2511425" cy="2370137"/>
          </a:xfrm>
          <a:noFill/>
          <a:ln>
            <a:solidFill>
              <a:schemeClr val="tx1"/>
            </a:solidFill>
          </a:ln>
        </p:spPr>
      </p:pic>
      <p:pic>
        <p:nvPicPr>
          <p:cNvPr id="22531" name="Picture 3" descr="kontrollsta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1484313"/>
            <a:ext cx="2368550" cy="2376487"/>
          </a:xfrm>
          <a:noFill/>
          <a:ln>
            <a:solidFill>
              <a:schemeClr val="tx1"/>
            </a:solidFill>
          </a:ln>
        </p:spPr>
      </p:pic>
      <p:pic>
        <p:nvPicPr>
          <p:cNvPr id="22532" name="Picture 5" descr="abtropf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1484313"/>
            <a:ext cx="2376487" cy="2376487"/>
          </a:xfrm>
          <a:noFill/>
          <a:ln>
            <a:solidFill>
              <a:schemeClr val="tx1"/>
            </a:solidFill>
          </a:ln>
        </p:spPr>
      </p:pic>
      <p:pic>
        <p:nvPicPr>
          <p:cNvPr id="22533" name="Picture 7" descr="war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076700"/>
            <a:ext cx="252095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8" descr="auswert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4076700"/>
            <a:ext cx="259238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636713" y="3640138"/>
            <a:ext cx="7747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6600"/>
                </a:solidFill>
              </a:rPr>
              <a:t>Open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4389438" y="3648075"/>
            <a:ext cx="5556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6600"/>
                </a:solidFill>
              </a:rPr>
              <a:t>Dip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7159625" y="3638550"/>
            <a:ext cx="723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6600"/>
                </a:solidFill>
              </a:rPr>
              <a:t>Drop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771775" y="6132513"/>
            <a:ext cx="6635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6600"/>
                </a:solidFill>
              </a:rPr>
              <a:t>Wait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5768975" y="6116638"/>
            <a:ext cx="8778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6600"/>
                </a:solidFill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600" y="507736"/>
            <a:ext cx="2121093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Easy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97354"/>
            <a:ext cx="2821606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Easy to Interpret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1268413"/>
            <a:ext cx="9144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550" y="4506913"/>
            <a:ext cx="28606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4891088" y="1238250"/>
            <a:ext cx="3887787" cy="5472113"/>
            <a:chOff x="5149850" y="1196752"/>
            <a:chExt cx="3624263" cy="5124450"/>
          </a:xfrm>
        </p:grpSpPr>
        <p:pic>
          <p:nvPicPr>
            <p:cNvPr id="24590" name="Picture 15" descr="Gasol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9850" y="1196752"/>
              <a:ext cx="3624263" cy="5124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6659343" y="1226485"/>
              <a:ext cx="1007808" cy="251243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en-GB" sz="1200" b="1" kern="0" dirty="0">
                  <a:latin typeface="Arial Black" pitchFamily="34" charset="0"/>
                </a:rPr>
                <a:t>PETROL</a:t>
              </a:r>
            </a:p>
          </p:txBody>
        </p:sp>
      </p:grpSp>
      <p:pic>
        <p:nvPicPr>
          <p:cNvPr id="119812" name="Picture 4" descr="24h ohne Auflic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28775"/>
            <a:ext cx="3024188" cy="2917825"/>
          </a:xfrm>
          <a:noFill/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44500" y="4567238"/>
            <a:ext cx="45370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de-DE" sz="1800" dirty="0"/>
              <a:t>Mileage reading: 45,057 km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km since oil change: 13,474 km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Type: Audi A3 Sportback 1.6 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Registration date: 29.06.2007 </a:t>
            </a:r>
          </a:p>
        </p:txBody>
      </p:sp>
      <p:pic>
        <p:nvPicPr>
          <p:cNvPr id="119828" name="Picture 20" descr="pfeil_bl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0000">
            <a:off x="1331913" y="21336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9" name="Picture 21" descr="Pfeil-rechts_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0" name="Picture 22" descr="Pfeil-rech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6402">
            <a:off x="1403350" y="27813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1" name="Picture 23" descr="pfeil_ge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36449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2" name="Picture 24" descr="pfeil_bl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0000">
            <a:off x="1331913" y="21336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3" name="Picture 25" descr="Pfeil-rechts_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4" name="Picture 26" descr="Pfeil-rech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0000">
            <a:off x="1403350" y="27813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5" name="Picture 27" descr="pfeil_ge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36449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2264" y="507736"/>
            <a:ext cx="5360763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Example Results - Petrol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2.22222E-6 L 0.54948 -0.1342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7037E-7 L 0.60452 0.002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99722E-6 L 0.50225 0.316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2.18316E-6 L 0.42517 0.2622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4945063" y="1196975"/>
            <a:ext cx="3887787" cy="5497513"/>
            <a:chOff x="4945129" y="1196974"/>
            <a:chExt cx="3888000" cy="5497049"/>
          </a:xfrm>
        </p:grpSpPr>
        <p:grpSp>
          <p:nvGrpSpPr>
            <p:cNvPr id="25614" name="Group 2"/>
            <p:cNvGrpSpPr>
              <a:grpSpLocks/>
            </p:cNvGrpSpPr>
            <p:nvPr/>
          </p:nvGrpSpPr>
          <p:grpSpPr bwMode="auto">
            <a:xfrm>
              <a:off x="4945129" y="1196974"/>
              <a:ext cx="3888000" cy="5497049"/>
              <a:chOff x="4945129" y="1196974"/>
              <a:chExt cx="3888000" cy="5497049"/>
            </a:xfrm>
          </p:grpSpPr>
          <p:pic>
            <p:nvPicPr>
              <p:cNvPr id="25616" name="Picture 20" descr="Diese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45129" y="1196974"/>
                <a:ext cx="3888000" cy="54970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5617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56176" y="1614002"/>
                <a:ext cx="498351" cy="809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061202" y="1596990"/>
              <a:ext cx="700126" cy="146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2~15 minutes</a:t>
              </a:r>
              <a:r>
                <a:rPr lang="en-GB" sz="700" dirty="0"/>
                <a:t>.</a:t>
              </a:r>
            </a:p>
          </p:txBody>
        </p:sp>
      </p:grp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8313" y="4598988"/>
            <a:ext cx="45370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de-DE" sz="1800" dirty="0"/>
              <a:t>Mileage reading: 65,476 km 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km since oil change : 7,476 km 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Type: VW - EOS 2.0 TDI </a:t>
            </a:r>
          </a:p>
          <a:p>
            <a:pPr>
              <a:lnSpc>
                <a:spcPct val="114000"/>
              </a:lnSpc>
            </a:pPr>
            <a:r>
              <a:rPr lang="de-DE" sz="1800" dirty="0"/>
              <a:t>Registration date : 07.09.2006 </a:t>
            </a:r>
          </a:p>
        </p:txBody>
      </p:sp>
      <p:pic>
        <p:nvPicPr>
          <p:cNvPr id="65543" name="Grafik 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628775"/>
            <a:ext cx="3030538" cy="2897188"/>
          </a:xfrm>
          <a:noFill/>
        </p:spPr>
      </p:pic>
      <p:pic>
        <p:nvPicPr>
          <p:cNvPr id="65563" name="Picture 27" descr="pfeil_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0000">
            <a:off x="900113" y="30686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Picture 28" descr="Pfeil-rechts_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0000">
            <a:off x="1547813" y="24923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5" name="Picture 29" descr="pfeil_ge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40000">
            <a:off x="1258888" y="34290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6" name="Picture 30" descr="Pfeil-rechts-Dies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0000">
            <a:off x="1331913" y="28527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7" name="Picture 31" descr="pfeil_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0000">
            <a:off x="900113" y="30686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8" name="Picture 32" descr="Pfeil-rechts_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0000">
            <a:off x="1547813" y="24923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9" name="Picture 33" descr="pfeil_ge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40000">
            <a:off x="1258888" y="34290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0" name="Picture 34" descr="Pfeil-rechts-Dies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0000">
            <a:off x="1331913" y="2852738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8062" y="521384"/>
            <a:ext cx="5421677" cy="3356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GB" sz="2800" dirty="0"/>
              <a:t>Example Results - Diesel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2.96296E-6 L 0.59844 -0.13657 " pathEditMode="relative" ptsTypes="AA">
                                      <p:cBhvr>
                                        <p:cTn id="37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5.18519E-6 L 0.52761 0.08404 " pathEditMode="relative" ptsTypes="AA">
                                      <p:cBhvr>
                                        <p:cTn id="39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3654E-7 L 0.65174 0.1912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0" y="9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4921E-6 L 0.39201 0.29602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630</Words>
  <Application>Microsoft Office PowerPoint</Application>
  <PresentationFormat>On-screen Show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MOTORcheckUP Ltd.</dc:creator>
  <cp:lastModifiedBy>Malcolm Earp</cp:lastModifiedBy>
  <cp:revision>157</cp:revision>
  <dcterms:created xsi:type="dcterms:W3CDTF">2011-07-25T08:00:22Z</dcterms:created>
  <dcterms:modified xsi:type="dcterms:W3CDTF">2013-03-28T10:26:32Z</dcterms:modified>
</cp:coreProperties>
</file>